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397" r:id="rId2"/>
    <p:sldId id="532" r:id="rId3"/>
    <p:sldId id="563" r:id="rId4"/>
    <p:sldId id="516" r:id="rId5"/>
    <p:sldId id="561" r:id="rId6"/>
    <p:sldId id="562" r:id="rId7"/>
    <p:sldId id="564" r:id="rId8"/>
    <p:sldId id="537" r:id="rId9"/>
    <p:sldId id="548" r:id="rId10"/>
    <p:sldId id="556" r:id="rId11"/>
    <p:sldId id="559" r:id="rId12"/>
    <p:sldId id="554" r:id="rId13"/>
    <p:sldId id="553" r:id="rId14"/>
    <p:sldId id="552" r:id="rId15"/>
    <p:sldId id="555" r:id="rId16"/>
    <p:sldId id="551" r:id="rId17"/>
  </p:sldIdLst>
  <p:sldSz cx="9144000" cy="5715000" type="screen16x10"/>
  <p:notesSz cx="9942513" cy="6761163"/>
  <p:defaultTextStyle>
    <a:defPPr>
      <a:defRPr lang="tr-TR"/>
    </a:defPPr>
    <a:lvl1pPr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4813" indent="52388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09625" indent="104775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14438" indent="1571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20838" indent="2079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12EC141B-0069-455B-980D-F136C227544D}">
          <p14:sldIdLst>
            <p14:sldId id="397"/>
            <p14:sldId id="532"/>
            <p14:sldId id="563"/>
            <p14:sldId id="516"/>
            <p14:sldId id="561"/>
            <p14:sldId id="562"/>
            <p14:sldId id="564"/>
            <p14:sldId id="537"/>
            <p14:sldId id="548"/>
            <p14:sldId id="556"/>
            <p14:sldId id="559"/>
            <p14:sldId id="554"/>
            <p14:sldId id="553"/>
            <p14:sldId id="552"/>
            <p14:sldId id="555"/>
            <p14:sldId id="5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5307" userDrawn="1">
          <p15:clr>
            <a:srgbClr val="A4A3A4"/>
          </p15:clr>
        </p15:guide>
        <p15:guide id="4" pos="499" userDrawn="1">
          <p15:clr>
            <a:srgbClr val="A4A3A4"/>
          </p15:clr>
        </p15:guide>
        <p15:guide id="5" orient="horz" pos="8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  <p15:guide id="3" orient="horz" pos="2130">
          <p15:clr>
            <a:srgbClr val="A4A3A4"/>
          </p15:clr>
        </p15:guide>
        <p15:guide id="4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2027"/>
    <a:srgbClr val="4C4A68"/>
    <a:srgbClr val="4DADC7"/>
    <a:srgbClr val="8064A2"/>
    <a:srgbClr val="FF8001"/>
    <a:srgbClr val="2B343E"/>
    <a:srgbClr val="BF1B23"/>
    <a:srgbClr val="4C4959"/>
    <a:srgbClr val="514E64"/>
    <a:srgbClr val="7E8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02" autoAdjust="0"/>
    <p:restoredTop sz="83639" autoAdjust="0"/>
  </p:normalViewPr>
  <p:slideViewPr>
    <p:cSldViewPr snapToGrid="0" snapToObjects="1">
      <p:cViewPr varScale="1">
        <p:scale>
          <a:sx n="92" d="100"/>
          <a:sy n="92" d="100"/>
        </p:scale>
        <p:origin x="1602" y="66"/>
      </p:cViewPr>
      <p:guideLst>
        <p:guide orient="horz" pos="3047"/>
        <p:guide pos="5307"/>
        <p:guide pos="499"/>
        <p:guide orient="horz" pos="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30" d="100"/>
          <a:sy n="130" d="100"/>
        </p:scale>
        <p:origin x="1552" y="176"/>
      </p:cViewPr>
      <p:guideLst>
        <p:guide orient="horz" pos="2141"/>
        <p:guide pos="3127"/>
        <p:guide orient="horz" pos="2130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304;rem\Downloads\Akademik%20Y&#305;llara%20G&#246;re%20Enstit&#252;%20&#214;&#287;renci%20Say&#305;lar&#30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'[Akademik Yıllara Göre Enstitü Öğrenci Sayıları.xlsx]Sayfa1'!$A$22:$B$22</c:f>
              <c:strCache>
                <c:ptCount val="2"/>
                <c:pt idx="0">
                  <c:v>TOPLAM</c:v>
                </c:pt>
                <c:pt idx="1">
                  <c:v>Yükseklisans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'[Akademik Yıllara Göre Enstitü Öğrenci Sayıları.xlsx]Sayfa1'!$C$21:$G$21</c:f>
              <c:strCache>
                <c:ptCount val="5"/>
                <c:pt idx="0">
                  <c:v>2016-2018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'[Akademik Yıllara Göre Enstitü Öğrenci Sayıları.xlsx]Sayfa1'!$C$22:$G$22</c:f>
              <c:numCache>
                <c:formatCode>General</c:formatCode>
                <c:ptCount val="5"/>
                <c:pt idx="0">
                  <c:v>1095</c:v>
                </c:pt>
                <c:pt idx="1">
                  <c:v>1217</c:v>
                </c:pt>
                <c:pt idx="2">
                  <c:v>1174</c:v>
                </c:pt>
                <c:pt idx="3">
                  <c:v>1390</c:v>
                </c:pt>
                <c:pt idx="4">
                  <c:v>1553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6F-4CDC-83B6-86E6D7C590C1}"/>
            </c:ext>
          </c:extLst>
        </c:ser>
        <c:ser>
          <c:idx val="1"/>
          <c:order val="1"/>
          <c:tx>
            <c:strRef>
              <c:f>'[Akademik Yıllara Göre Enstitü Öğrenci Sayıları.xlsx]Sayfa1'!$A$23:$B$23</c:f>
              <c:strCache>
                <c:ptCount val="2"/>
                <c:pt idx="0">
                  <c:v>TOPLAM</c:v>
                </c:pt>
                <c:pt idx="1">
                  <c:v>Doktora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'[Akademik Yıllara Göre Enstitü Öğrenci Sayıları.xlsx]Sayfa1'!$C$21:$G$21</c:f>
              <c:strCache>
                <c:ptCount val="5"/>
                <c:pt idx="0">
                  <c:v>2016-2018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'[Akademik Yıllara Göre Enstitü Öğrenci Sayıları.xlsx]Sayfa1'!$C$23:$G$23</c:f>
              <c:numCache>
                <c:formatCode>General</c:formatCode>
                <c:ptCount val="5"/>
                <c:pt idx="0">
                  <c:v>274</c:v>
                </c:pt>
                <c:pt idx="1">
                  <c:v>349</c:v>
                </c:pt>
                <c:pt idx="2">
                  <c:v>413</c:v>
                </c:pt>
                <c:pt idx="3">
                  <c:v>476</c:v>
                </c:pt>
                <c:pt idx="4">
                  <c:v>516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A6F-4CDC-83B6-86E6D7C590C1}"/>
            </c:ext>
          </c:extLst>
        </c:ser>
        <c:ser>
          <c:idx val="2"/>
          <c:order val="2"/>
          <c:tx>
            <c:strRef>
              <c:f>'[Akademik Yıllara Göre Enstitü Öğrenci Sayıları.xlsx]Sayfa1'!$A$24:$B$24</c:f>
              <c:strCache>
                <c:ptCount val="2"/>
                <c:pt idx="0">
                  <c:v>GENEL TOPLAM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'[Akademik Yıllara Göre Enstitü Öğrenci Sayıları.xlsx]Sayfa1'!$C$21:$G$21</c:f>
              <c:strCache>
                <c:ptCount val="5"/>
                <c:pt idx="0">
                  <c:v>2016-2018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'[Akademik Yıllara Göre Enstitü Öğrenci Sayıları.xlsx]Sayfa1'!$C$24:$G$24</c:f>
              <c:numCache>
                <c:formatCode>General</c:formatCode>
                <c:ptCount val="5"/>
                <c:pt idx="0">
                  <c:v>1369</c:v>
                </c:pt>
                <c:pt idx="1">
                  <c:v>1566</c:v>
                </c:pt>
                <c:pt idx="2">
                  <c:v>1587</c:v>
                </c:pt>
                <c:pt idx="3">
                  <c:v>1866</c:v>
                </c:pt>
                <c:pt idx="4">
                  <c:v>2069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A6F-4CDC-83B6-86E6D7C59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520048"/>
        <c:axId val="158632424"/>
      </c:barChart>
      <c:catAx>
        <c:axId val="22752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58632424"/>
        <c:crosses val="autoZero"/>
        <c:auto val="1"/>
        <c:lblAlgn val="ctr"/>
        <c:lblOffset val="100"/>
        <c:noMultiLvlLbl val="0"/>
      </c:catAx>
      <c:valAx>
        <c:axId val="158632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275200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30687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E5E5C4-D6E2-4342-83AC-A256BC646B3D}" type="datetimeFigureOut">
              <a:rPr lang="tr-TR"/>
              <a:pPr>
                <a:defRPr/>
              </a:pPr>
              <a:t>15.12.2020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21646"/>
            <a:ext cx="4309506" cy="3384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30687" y="6421646"/>
            <a:ext cx="4309506" cy="33843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87AB92-8F69-4CEE-B299-C8EAFDA6B07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308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687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51F885-3195-48B5-BC3D-2B4BCBECAE5B}" type="datetimeFigureOut">
              <a:rPr lang="tr-TR"/>
              <a:pPr>
                <a:defRPr/>
              </a:pPr>
              <a:t>15.12.2020</a:t>
            </a:fld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1" y="6128923"/>
            <a:ext cx="9942512" cy="632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7948604" y="6211069"/>
            <a:ext cx="0" cy="46088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ayt Görüntüsü Yer Tutucusu 11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506413"/>
            <a:ext cx="4059237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17" name="Not Yer Tutucusu 16"/>
          <p:cNvSpPr>
            <a:spLocks noGrp="1"/>
          </p:cNvSpPr>
          <p:nvPr>
            <p:ph type="body" sz="quarter" idx="3"/>
          </p:nvPr>
        </p:nvSpPr>
        <p:spPr>
          <a:xfrm>
            <a:off x="993775" y="3211632"/>
            <a:ext cx="7954964" cy="304268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4"/>
          </p:nvPr>
        </p:nvSpPr>
        <p:spPr>
          <a:xfrm>
            <a:off x="1" y="6437044"/>
            <a:ext cx="4309005" cy="3071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dirty="0" err="1"/>
              <a:t>baskent.edu.trv</a:t>
            </a:r>
            <a:endParaRPr lang="tr-TR" dirty="0"/>
          </a:p>
        </p:txBody>
      </p:sp>
      <p:sp>
        <p:nvSpPr>
          <p:cNvPr id="19" name="Slayt Numarası Yer Tutucusu 18"/>
          <p:cNvSpPr>
            <a:spLocks noGrp="1"/>
          </p:cNvSpPr>
          <p:nvPr>
            <p:ph type="sldNum" sz="quarter" idx="5"/>
          </p:nvPr>
        </p:nvSpPr>
        <p:spPr>
          <a:xfrm>
            <a:off x="5631918" y="6421685"/>
            <a:ext cx="4309005" cy="337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74F96-D910-48BB-8251-935DDD92B376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20" name="Resim 8">
            <a:extLst>
              <a:ext uri="{FF2B5EF4-FFF2-40B4-BE49-F238E27FC236}">
                <a16:creationId xmlns:a16="http://schemas.microsoft.com/office/drawing/2014/main" xmlns="" id="{EFD3E343-F2C8-3840-9123-F445C65878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18094" y="6254314"/>
            <a:ext cx="1329346" cy="37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458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4813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9625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44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08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40050" y="477838"/>
            <a:ext cx="4062413" cy="25384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5825" y="3213526"/>
            <a:ext cx="7290866" cy="3040522"/>
          </a:xfrm>
          <a:prstGeom prst="rect">
            <a:avLst/>
          </a:prstGeom>
          <a:noFill/>
        </p:spPr>
        <p:txBody>
          <a:bodyPr wrap="square" lIns="94111" tIns="47055" rIns="94111" bIns="4705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553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313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e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3" name="Düz Bağlayıcı 2"/>
          <p:cNvCxnSpPr/>
          <p:nvPr userDrawn="1"/>
        </p:nvCxnSpPr>
        <p:spPr>
          <a:xfrm>
            <a:off x="6808761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etin Yer Tutucusu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tr-TR" dirty="0"/>
              <a:t>baskent.edu.tr</a:t>
            </a:r>
          </a:p>
        </p:txBody>
      </p:sp>
      <p:sp>
        <p:nvSpPr>
          <p:cNvPr id="8" name="Dikdörtgen 7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58449" y="5212857"/>
            <a:ext cx="1329346" cy="37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0793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4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5" name="Metin Yer Tutucusu 10"/>
          <p:cNvSpPr>
            <a:spLocks noGrp="1"/>
          </p:cNvSpPr>
          <p:nvPr>
            <p:ph type="body" sz="quarter" idx="11"/>
          </p:nvPr>
        </p:nvSpPr>
        <p:spPr>
          <a:xfrm>
            <a:off x="0" y="1178416"/>
            <a:ext cx="9144000" cy="3645584"/>
          </a:xfrm>
          <a:prstGeom prst="rect">
            <a:avLst/>
          </a:prstGeom>
          <a:solidFill>
            <a:srgbClr val="DF2027"/>
          </a:solidFill>
        </p:spPr>
        <p:txBody>
          <a:bodyPr anchor="ctr" anchorCtr="0"/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tr-TR" dirty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2490695452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798490" y="1332000"/>
            <a:ext cx="7841510" cy="352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04812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811212" indent="0">
              <a:lnSpc>
                <a:spcPts val="22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216025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620837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2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6468854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798490" y="1410236"/>
            <a:ext cx="7841510" cy="3449763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2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865273803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orient="horz" pos="180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798490" y="1332000"/>
            <a:ext cx="3915178" cy="3528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sim Yer Tutucusu 3"/>
          <p:cNvSpPr>
            <a:spLocks noGrp="1"/>
          </p:cNvSpPr>
          <p:nvPr>
            <p:ph type="pic" sz="quarter" idx="11"/>
          </p:nvPr>
        </p:nvSpPr>
        <p:spPr>
          <a:xfrm>
            <a:off x="4861774" y="1332000"/>
            <a:ext cx="3778225" cy="3528000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2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905084045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sp>
        <p:nvSpPr>
          <p:cNvPr id="5" name="Metin Yer Tutucusu 4"/>
          <p:cNvSpPr txBox="1">
            <a:spLocks/>
          </p:cNvSpPr>
          <p:nvPr userDrawn="1"/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524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825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7638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2450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690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33906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9123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4339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r-TR" dirty="0" err="1"/>
              <a:t>baskent</a:t>
            </a:r>
            <a:r>
              <a:rPr lang="tr-TR" dirty="0"/>
              <a:t>.edu.tr</a:t>
            </a:r>
          </a:p>
        </p:txBody>
      </p:sp>
      <p:cxnSp>
        <p:nvCxnSpPr>
          <p:cNvPr id="7" name="Düz Bağlayıcı 6"/>
          <p:cNvCxnSpPr/>
          <p:nvPr userDrawn="1"/>
        </p:nvCxnSpPr>
        <p:spPr>
          <a:xfrm>
            <a:off x="6808761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Resim 8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158449" y="5212857"/>
            <a:ext cx="1329346" cy="37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7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5" r:id="rId5"/>
  </p:sldLayoutIdLst>
  <p:transition spd="slow">
    <p:fade thruBlk="1"/>
  </p:transition>
  <p:hf hdr="0" ftr="0" dt="0"/>
  <p:txStyles>
    <p:titleStyle>
      <a:lvl1pPr algn="ctr" defTabSz="809625" rtl="0" fontAlgn="base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3213" indent="-3032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524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825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38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2450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28690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906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23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39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-1" y="241873"/>
            <a:ext cx="9144001" cy="48374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/>
          </a:p>
        </p:txBody>
      </p:sp>
      <p:sp>
        <p:nvSpPr>
          <p:cNvPr id="5" name="Dikdörtgen 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DF2027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037" y="2352926"/>
            <a:ext cx="6152885" cy="1051176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YILLARA GÖRE YÖS SAYILARI (LİSANS)</a:t>
            </a:r>
            <a:endParaRPr lang="tr-TR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8095"/>
            <a:ext cx="9002587" cy="306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66731"/>
      </p:ext>
    </p:extLst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YILLARA GÖRE YÖS SAYILARI </a:t>
            </a:r>
            <a:r>
              <a:rPr lang="tr-TR" b="1" dirty="0" smtClean="0"/>
              <a:t>(ÖNLİSANS</a:t>
            </a:r>
            <a:r>
              <a:rPr lang="tr-TR" b="1" dirty="0"/>
              <a:t>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81" y="1573501"/>
            <a:ext cx="8205528" cy="310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179097"/>
      </p:ext>
    </p:extLst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YILLARA </a:t>
            </a:r>
            <a:r>
              <a:rPr lang="tr-TR" b="1" dirty="0"/>
              <a:t>GÖRE ERASMUS </a:t>
            </a:r>
            <a:r>
              <a:rPr lang="tr-TR" b="1" dirty="0" smtClean="0"/>
              <a:t>GELEN-GİDEN </a:t>
            </a:r>
            <a:r>
              <a:rPr lang="tr-TR" b="1" dirty="0"/>
              <a:t>ÖĞRENCİ SAYILARI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645" y="1254113"/>
            <a:ext cx="7315200" cy="382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1704"/>
      </p:ext>
    </p:extLst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380144" y="536195"/>
            <a:ext cx="8763856" cy="612000"/>
          </a:xfrm>
        </p:spPr>
        <p:txBody>
          <a:bodyPr/>
          <a:lstStyle/>
          <a:p>
            <a:pPr algn="ctr"/>
            <a:r>
              <a:rPr lang="tr-TR" b="1" dirty="0" smtClean="0"/>
              <a:t>ÇİFT ANADAL - YANDAL ÖĞRENCİ SAYISI (2020-2021 GÜZ YARIYILI)</a:t>
            </a:r>
            <a:endParaRPr lang="tr-TR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580" y="977266"/>
            <a:ext cx="6519329" cy="402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05849"/>
      </p:ext>
    </p:extLst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798490" y="230195"/>
            <a:ext cx="7841510" cy="612000"/>
          </a:xfrm>
        </p:spPr>
        <p:txBody>
          <a:bodyPr/>
          <a:lstStyle/>
          <a:p>
            <a:pPr algn="ctr"/>
            <a:r>
              <a:rPr lang="tr-TR" b="1" dirty="0" smtClean="0"/>
              <a:t>YILLARA </a:t>
            </a:r>
            <a:r>
              <a:rPr lang="tr-TR" b="1" dirty="0"/>
              <a:t>GÖRE ENSTİTÜ ÖĞRENCİ SAYILARI</a:t>
            </a:r>
            <a:r>
              <a:rPr lang="tr-TR" dirty="0"/>
              <a:t>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88" y="626437"/>
            <a:ext cx="8082650" cy="449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4167"/>
      </p:ext>
    </p:extLst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YILLARA GÖRE LİSANSÜSTÜ TOPLAM ÖĞRENCİ SAYILARI</a:t>
            </a:r>
            <a:endParaRPr lang="tr-TR" b="1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76789"/>
              </p:ext>
            </p:extLst>
          </p:nvPr>
        </p:nvGraphicFramePr>
        <p:xfrm>
          <a:off x="449168" y="1220984"/>
          <a:ext cx="8335235" cy="385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4122033"/>
      </p:ext>
    </p:extLst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tr-TR" b="1" dirty="0" smtClean="0"/>
              <a:t>BAŞKENT ÜNİVERSİTESİ </a:t>
            </a:r>
          </a:p>
          <a:p>
            <a:r>
              <a:rPr lang="tr-TR" b="1" dirty="0" smtClean="0"/>
              <a:t>ÖĞRENCİ İŞLERİ DAİRE BAŞKANLIĞI</a:t>
            </a:r>
          </a:p>
          <a:p>
            <a:r>
              <a:rPr lang="tr-TR" sz="2200" b="1" dirty="0" smtClean="0"/>
              <a:t>25.11.2020</a:t>
            </a:r>
            <a:endParaRPr lang="tr-TR" sz="2200" b="1" dirty="0"/>
          </a:p>
        </p:txBody>
      </p:sp>
    </p:spTree>
    <p:extLst>
      <p:ext uri="{BB962C8B-B14F-4D97-AF65-F5344CB8AC3E}">
        <p14:creationId xmlns:p14="http://schemas.microsoft.com/office/powerpoint/2010/main" val="1272439840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tr-TR" dirty="0" smtClean="0"/>
              <a:t>SAYILARLA </a:t>
            </a:r>
          </a:p>
          <a:p>
            <a:r>
              <a:rPr lang="tr-TR" dirty="0" smtClean="0"/>
              <a:t>BAŞKENT ÜNİVERSİTESİ </a:t>
            </a:r>
          </a:p>
          <a:p>
            <a:endParaRPr lang="tr-TR" sz="2200" dirty="0" smtClean="0"/>
          </a:p>
          <a:p>
            <a:r>
              <a:rPr lang="tr-TR" sz="2200" dirty="0" smtClean="0"/>
              <a:t>25.11.2020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818677554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79991" y="230195"/>
            <a:ext cx="7841510" cy="612000"/>
          </a:xfrm>
        </p:spPr>
        <p:txBody>
          <a:bodyPr/>
          <a:lstStyle/>
          <a:p>
            <a:pPr algn="ctr"/>
            <a:r>
              <a:rPr lang="tr-TR" b="1" dirty="0" smtClean="0"/>
              <a:t>MEZUNLAR (SON 4 YIL)</a:t>
            </a:r>
            <a:endParaRPr lang="tr-TR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606" y="933171"/>
            <a:ext cx="7054651" cy="410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590264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201804" y="397164"/>
            <a:ext cx="8717471" cy="734211"/>
          </a:xfrm>
        </p:spPr>
        <p:txBody>
          <a:bodyPr/>
          <a:lstStyle/>
          <a:p>
            <a:pPr algn="ctr"/>
            <a:r>
              <a:rPr lang="tr-TR" b="1" dirty="0" smtClean="0"/>
              <a:t>YILLARA GÖRE DOLULUK ORANLARI (YKS)</a:t>
            </a:r>
            <a:endParaRPr lang="tr-TR" b="1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320" y="1080713"/>
            <a:ext cx="7660640" cy="411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34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702797" y="208779"/>
            <a:ext cx="7841510" cy="612000"/>
          </a:xfrm>
        </p:spPr>
        <p:txBody>
          <a:bodyPr/>
          <a:lstStyle/>
          <a:p>
            <a:pPr algn="ctr"/>
            <a:r>
              <a:rPr lang="tr-TR" b="1" dirty="0" smtClean="0"/>
              <a:t>FAKÜLTELERİN YILLARA GÖRE DOLULUK ORANLARI</a:t>
            </a:r>
            <a:endParaRPr lang="tr-TR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41" y="1124539"/>
            <a:ext cx="9118022" cy="388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14975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511886" y="108030"/>
            <a:ext cx="8632113" cy="612000"/>
          </a:xfrm>
        </p:spPr>
        <p:txBody>
          <a:bodyPr/>
          <a:lstStyle/>
          <a:p>
            <a:r>
              <a:rPr lang="tr-TR" b="1" dirty="0" smtClean="0"/>
              <a:t>MESLEK YÜKSEK OKULLARININ </a:t>
            </a:r>
            <a:r>
              <a:rPr lang="tr-TR" b="1" dirty="0"/>
              <a:t>YILLARA GÖRE DOLULUK ORANLARI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86" y="675154"/>
            <a:ext cx="8180051" cy="448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20305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YILLARA GÖRE ÖĞRENCİ SAYILARI</a:t>
            </a:r>
            <a:endParaRPr lang="tr-TR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933" y="949129"/>
            <a:ext cx="8098067" cy="418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876626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82193" y="353397"/>
            <a:ext cx="8784405" cy="612000"/>
          </a:xfrm>
        </p:spPr>
        <p:txBody>
          <a:bodyPr/>
          <a:lstStyle/>
          <a:p>
            <a:pPr algn="ctr"/>
            <a:r>
              <a:rPr lang="tr-TR" b="1" dirty="0" smtClean="0"/>
              <a:t>YILLARA GÖRE YATAY GEÇİŞLE GELEN-GİDEN ÖĞRENCİ SAYILARI</a:t>
            </a:r>
            <a:endParaRPr lang="tr-TR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13" y="1159386"/>
            <a:ext cx="7541232" cy="392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02088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YILLARA GÖRE DİKEY GEÇİŞLE GELEN ÖĞRENCİ SAYILARI</a:t>
            </a:r>
            <a:endParaRPr lang="tr-TR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2" y="1055406"/>
            <a:ext cx="8969381" cy="41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96051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ileş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9525" tIns="9525" rIns="9525" bIns="9525" numCol="1" spcCol="1270" anchor="ctr" anchorCtr="0">
        <a:noAutofit/>
      </a:bodyPr>
      <a:lstStyle>
        <a:defPPr algn="ctr" fontAlgn="base">
          <a:lnSpc>
            <a:spcPts val="1200"/>
          </a:lnSpc>
          <a:defRPr sz="1200" b="1" dirty="0" smtClean="0"/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25111</TotalTime>
  <Words>96</Words>
  <Application>Microsoft Office PowerPoint</Application>
  <PresentationFormat>Ekran Gösterisi (16:10)</PresentationFormat>
  <Paragraphs>20</Paragraphs>
  <Slides>16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Calibri</vt:lpstr>
      <vt:lpstr>1_Office Theme</vt:lpstr>
      <vt:lpstr>PowerPoint Sunusu</vt:lpstr>
      <vt:lpstr>PowerPoint Sunusu</vt:lpstr>
      <vt:lpstr>MEZUNLAR (SON 4 YIL)</vt:lpstr>
      <vt:lpstr>YILLARA GÖRE DOLULUK ORANLARI (YKS)</vt:lpstr>
      <vt:lpstr>FAKÜLTELERİN YILLARA GÖRE DOLULUK ORANLARI</vt:lpstr>
      <vt:lpstr>MESLEK YÜKSEK OKULLARININ YILLARA GÖRE DOLULUK ORANLARI</vt:lpstr>
      <vt:lpstr>YILLARA GÖRE ÖĞRENCİ SAYILARI</vt:lpstr>
      <vt:lpstr>YILLARA GÖRE YATAY GEÇİŞLE GELEN-GİDEN ÖĞRENCİ SAYILARI</vt:lpstr>
      <vt:lpstr>YILLARA GÖRE DİKEY GEÇİŞLE GELEN ÖĞRENCİ SAYILARI</vt:lpstr>
      <vt:lpstr>YILLARA GÖRE YÖS SAYILARI (LİSANS)</vt:lpstr>
      <vt:lpstr>YILLARA GÖRE YÖS SAYILARI (ÖNLİSANS)</vt:lpstr>
      <vt:lpstr>YILLARA GÖRE ERASMUS GELEN-GİDEN ÖĞRENCİ SAYILARI</vt:lpstr>
      <vt:lpstr>ÇİFT ANADAL - YANDAL ÖĞRENCİ SAYISI (2020-2021 GÜZ YARIYILI)</vt:lpstr>
      <vt:lpstr>YILLARA GÖRE ENSTİTÜ ÖĞRENCİ SAYILARI </vt:lpstr>
      <vt:lpstr>YILLARA GÖRE LİSANSÜSTÜ TOPLAM ÖĞRENCİ SAYILARI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emrea</dc:creator>
  <cp:lastModifiedBy>Windows Kullanıcısı</cp:lastModifiedBy>
  <cp:revision>1675</cp:revision>
  <cp:lastPrinted>2020-06-22T19:03:10Z</cp:lastPrinted>
  <dcterms:created xsi:type="dcterms:W3CDTF">2011-09-13T10:36:48Z</dcterms:created>
  <dcterms:modified xsi:type="dcterms:W3CDTF">2020-12-15T09:04:17Z</dcterms:modified>
</cp:coreProperties>
</file>